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Wentz" userId="abd2d524-daa1-4ef3-8ff3-ddb888976327" providerId="ADAL" clId="{22947D9F-75F9-457F-8B98-30B1F3106E01}"/>
    <pc:docChg chg="undo custSel modSld">
      <pc:chgData name="Jon Wentz" userId="abd2d524-daa1-4ef3-8ff3-ddb888976327" providerId="ADAL" clId="{22947D9F-75F9-457F-8B98-30B1F3106E01}" dt="2022-12-15T00:02:40.906" v="76" actId="14100"/>
      <pc:docMkLst>
        <pc:docMk/>
      </pc:docMkLst>
      <pc:sldChg chg="modSp mod">
        <pc:chgData name="Jon Wentz" userId="abd2d524-daa1-4ef3-8ff3-ddb888976327" providerId="ADAL" clId="{22947D9F-75F9-457F-8B98-30B1F3106E01}" dt="2022-12-14T23:55:22.068" v="10" actId="20577"/>
        <pc:sldMkLst>
          <pc:docMk/>
          <pc:sldMk cId="4172279118" sldId="257"/>
        </pc:sldMkLst>
        <pc:spChg chg="mod">
          <ac:chgData name="Jon Wentz" userId="abd2d524-daa1-4ef3-8ff3-ddb888976327" providerId="ADAL" clId="{22947D9F-75F9-457F-8B98-30B1F3106E01}" dt="2022-12-14T23:55:22.068" v="10" actId="20577"/>
          <ac:spMkLst>
            <pc:docMk/>
            <pc:sldMk cId="4172279118" sldId="257"/>
            <ac:spMk id="3" creationId="{6780D16E-C17C-E8C0-CE02-43DF553E73CE}"/>
          </ac:spMkLst>
        </pc:spChg>
      </pc:sldChg>
      <pc:sldChg chg="modSp mod">
        <pc:chgData name="Jon Wentz" userId="abd2d524-daa1-4ef3-8ff3-ddb888976327" providerId="ADAL" clId="{22947D9F-75F9-457F-8B98-30B1F3106E01}" dt="2022-12-14T23:56:57.445" v="42" actId="20577"/>
        <pc:sldMkLst>
          <pc:docMk/>
          <pc:sldMk cId="2381817616" sldId="258"/>
        </pc:sldMkLst>
        <pc:spChg chg="mod">
          <ac:chgData name="Jon Wentz" userId="abd2d524-daa1-4ef3-8ff3-ddb888976327" providerId="ADAL" clId="{22947D9F-75F9-457F-8B98-30B1F3106E01}" dt="2022-12-14T23:56:57.445" v="42" actId="20577"/>
          <ac:spMkLst>
            <pc:docMk/>
            <pc:sldMk cId="2381817616" sldId="258"/>
            <ac:spMk id="3" creationId="{24D6088B-A2F3-9E40-5FB7-15A7684A7A0A}"/>
          </ac:spMkLst>
        </pc:spChg>
      </pc:sldChg>
      <pc:sldChg chg="modSp mod">
        <pc:chgData name="Jon Wentz" userId="abd2d524-daa1-4ef3-8ff3-ddb888976327" providerId="ADAL" clId="{22947D9F-75F9-457F-8B98-30B1F3106E01}" dt="2022-12-15T00:02:19.069" v="58" actId="20577"/>
        <pc:sldMkLst>
          <pc:docMk/>
          <pc:sldMk cId="3884923548" sldId="259"/>
        </pc:sldMkLst>
        <pc:spChg chg="mod">
          <ac:chgData name="Jon Wentz" userId="abd2d524-daa1-4ef3-8ff3-ddb888976327" providerId="ADAL" clId="{22947D9F-75F9-457F-8B98-30B1F3106E01}" dt="2022-12-15T00:02:19.069" v="58" actId="20577"/>
          <ac:spMkLst>
            <pc:docMk/>
            <pc:sldMk cId="3884923548" sldId="259"/>
            <ac:spMk id="3" creationId="{FE745381-2040-A616-EBD6-544A367E352E}"/>
          </ac:spMkLst>
        </pc:spChg>
      </pc:sldChg>
      <pc:sldChg chg="modSp mod">
        <pc:chgData name="Jon Wentz" userId="abd2d524-daa1-4ef3-8ff3-ddb888976327" providerId="ADAL" clId="{22947D9F-75F9-457F-8B98-30B1F3106E01}" dt="2022-12-15T00:02:40.906" v="76" actId="14100"/>
        <pc:sldMkLst>
          <pc:docMk/>
          <pc:sldMk cId="2706440593" sldId="260"/>
        </pc:sldMkLst>
        <pc:spChg chg="mod">
          <ac:chgData name="Jon Wentz" userId="abd2d524-daa1-4ef3-8ff3-ddb888976327" providerId="ADAL" clId="{22947D9F-75F9-457F-8B98-30B1F3106E01}" dt="2022-12-14T23:36:51.835" v="2" actId="14100"/>
          <ac:spMkLst>
            <pc:docMk/>
            <pc:sldMk cId="2706440593" sldId="260"/>
            <ac:spMk id="2" creationId="{EE302F2D-D7A2-EB76-AE3A-05F97C8766B6}"/>
          </ac:spMkLst>
        </pc:spChg>
        <pc:spChg chg="mod">
          <ac:chgData name="Jon Wentz" userId="abd2d524-daa1-4ef3-8ff3-ddb888976327" providerId="ADAL" clId="{22947D9F-75F9-457F-8B98-30B1F3106E01}" dt="2022-12-15T00:02:40.906" v="76" actId="14100"/>
          <ac:spMkLst>
            <pc:docMk/>
            <pc:sldMk cId="2706440593" sldId="260"/>
            <ac:spMk id="3" creationId="{A1E079BC-A250-FC4C-475F-76422B39B2A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D3AD8-3437-F759-0D05-4FAE23B935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8D1BB2-A22A-DB65-DCBE-18A0E022A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1F38C-87C9-AFBB-E33F-12007F6B6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E93C5-7543-47A5-9CBD-756FD0C6B56C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2CBE4A-6EC1-CAF9-EB81-132217262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87987-F020-3FD8-EBFC-12C619665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66C70-E72F-408C-8D6D-654B321A8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70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D5C70-F6CE-E1C6-6AD3-DD93F1925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371454-2719-CB2B-D2D0-D456AEB0D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CF3AE7-6D84-FBCA-839F-89D5253F3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E93C5-7543-47A5-9CBD-756FD0C6B56C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DE5C0-02CB-1C5F-586F-B4832320B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6D9F2-320C-0D04-F207-55E56C9F0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66C70-E72F-408C-8D6D-654B321A8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210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736826-AD80-F0F0-5AFE-09737AD26E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12DBB0-B7ED-32D7-982E-E23778BCB5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2E3B2-8459-07A5-7F6F-6A58151C2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E93C5-7543-47A5-9CBD-756FD0C6B56C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61703C-993F-E8AE-6C53-0E33BD4E8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6AC16-F7BD-83C7-F0E2-546369BF9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66C70-E72F-408C-8D6D-654B321A8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5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2BF99-A874-16B9-5DD0-F637BA2E5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E82C6-1A6B-D83C-3BE8-E6A727626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9272B-08B7-04B8-C0E3-438FE74AB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E93C5-7543-47A5-9CBD-756FD0C6B56C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93E1F-0D38-0A41-3C50-3F56C4509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416A9-D1E0-E3FF-878B-2790165A2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66C70-E72F-408C-8D6D-654B321A8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836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ADB59-C7C2-ED43-206E-A582769B4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762141-6DB2-64E6-03A1-68ACBD98D2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9A64F-A336-B94A-C278-4422E3813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E93C5-7543-47A5-9CBD-756FD0C6B56C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08DBA-C8C6-ECCF-093D-0E33588E2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D8C4A-FC0E-4312-5104-E209863B1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66C70-E72F-408C-8D6D-654B321A8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0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EE924-4DD5-449D-9794-6482341CC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B80EB-A884-FF41-48A0-0309CB7F11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8A760C-1B8C-F75F-E934-BD5FEA5287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A20E38-6CF3-AE67-F93C-22F231A7C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E93C5-7543-47A5-9CBD-756FD0C6B56C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DF380C-7494-2F22-B699-5A0F43DFF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EF2B18-F573-7124-F6B8-000D14C5A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66C70-E72F-408C-8D6D-654B321A8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9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F28A1-205D-37E1-7DFA-00C8849DF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C83BA4-945B-62C9-B97C-EC4762BA04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BD0289-1FD6-E763-276A-FD9498C242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31E186-E9E0-47C4-06F5-A6035AC6E8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FA0F7F-131F-1156-96C0-163DDC3BB4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3F4439-2782-EB70-7D1D-F0B418593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E93C5-7543-47A5-9CBD-756FD0C6B56C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C291C9-AA60-1AF3-5C13-A05E32D03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1D95C3-52C6-F3D2-C97A-EA3D7DB22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66C70-E72F-408C-8D6D-654B321A8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261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8EB80-DC37-F217-43A5-8F8016408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20B181-69B4-3A73-2429-25AA61BB0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E93C5-7543-47A5-9CBD-756FD0C6B56C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AB27C2-C9FC-78BE-964D-1DF7D92BB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5FC789-83A7-C437-3424-60FEE86E2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66C70-E72F-408C-8D6D-654B321A8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53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8F78A3-949E-00B5-8E92-43652731D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E93C5-7543-47A5-9CBD-756FD0C6B56C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BCA730-6F3A-4722-CB20-9FA0C47ED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EC02F-FFEE-9CF5-97CD-AA7F29482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66C70-E72F-408C-8D6D-654B321A8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19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EC3FA-87AA-4694-87A0-BD251B857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ADC60-24E1-F18F-39F9-234A64CEA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05B6AD-FC75-A5E3-145F-37E9C1E8D1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0272B4-B362-044C-3413-A6B5DCECE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E93C5-7543-47A5-9CBD-756FD0C6B56C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3BA1E0-8350-C6C4-4474-5F0DAF37E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076DDE-31D0-BF06-05DE-7956B7C42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66C70-E72F-408C-8D6D-654B321A8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875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2C398-F4B5-2618-1641-5D1B653F7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12E773-8CDC-84B0-783F-D8923F2789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67E986-8DC7-11F2-E01B-C3337159EE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2FE878-4F4C-8E2E-3FCB-4791D0FEE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E93C5-7543-47A5-9CBD-756FD0C6B56C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9B8236-6A59-6F47-78A1-D9D34A1AF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E5234B-DA7C-B474-2FF6-75E2E3D81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66C70-E72F-408C-8D6D-654B321A8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75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7F6932-8A7E-CEDB-8EC0-22583BC16D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C09D00-0355-237F-EAE6-53CCF64044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009CE-2377-2905-F151-2B730A78F6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E93C5-7543-47A5-9CBD-756FD0C6B56C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2B808-FF88-985B-4E76-0119D2E362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233E04-49F0-1188-E435-27FC9AECFB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66C70-E72F-408C-8D6D-654B321A8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530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8C914C-984F-7964-52C9-8A80D7F25D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38A241E-0395-41E5-8607-BAA2799A4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1" y="4892040"/>
            <a:ext cx="12191999" cy="1965960"/>
          </a:xfrm>
          <a:prstGeom prst="rect">
            <a:avLst/>
          </a:prstGeom>
          <a:solidFill>
            <a:schemeClr val="bg1">
              <a:alpha val="7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1F1F2D-40DA-040B-0FB6-94537E5573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9264" y="5154168"/>
            <a:ext cx="6973204" cy="1261872"/>
          </a:xfrm>
        </p:spPr>
        <p:txBody>
          <a:bodyPr anchor="ctr">
            <a:normAutofit/>
          </a:bodyPr>
          <a:lstStyle/>
          <a:p>
            <a:r>
              <a:rPr lang="en-US" sz="4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United Airlines – IBT </a:t>
            </a:r>
            <a:br>
              <a:rPr lang="en-US" sz="41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4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2016-2022 Contract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3C16AF-052A-6FBD-B611-FD00CEFEC2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58200" y="5154168"/>
            <a:ext cx="2892986" cy="1261872"/>
          </a:xfrm>
        </p:spPr>
        <p:txBody>
          <a:bodyPr anchor="ctr">
            <a:normAutofit fontScale="92500" lnSpcReduction="20000"/>
          </a:bodyPr>
          <a:lstStyle/>
          <a:p>
            <a:pPr algn="l"/>
            <a:endParaRPr lang="en-US" sz="2000" dirty="0">
              <a:solidFill>
                <a:schemeClr val="tx2"/>
              </a:solidFill>
            </a:endParaRPr>
          </a:p>
          <a:p>
            <a:r>
              <a:rPr lang="en-US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Extension Agreement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E352288-84AD-4CA8-BCD5-76C29D34E1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138160" y="5325066"/>
            <a:ext cx="0" cy="9144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67003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3413EFA2-2D3D-B5C4-673B-56E49E8373C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878" r="9091" b="221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6C7B4A1-154A-4DF0-AC46-F88D75A2E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7197772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605019-9A31-7E06-DDA2-F5606CF49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4" y="640263"/>
            <a:ext cx="6619811" cy="1344975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Extension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80D16E-C17C-E8C0-CE02-43DF553E7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109" y="2121763"/>
            <a:ext cx="6620505" cy="3773010"/>
          </a:xfrm>
        </p:spPr>
        <p:txBody>
          <a:bodyPr>
            <a:normAutofit/>
          </a:bodyPr>
          <a:lstStyle/>
          <a:p>
            <a:r>
              <a:rPr lang="en-US" sz="2000" dirty="0"/>
              <a:t>IBT and United tentatively agreed to extend the current Agreement by 2 years</a:t>
            </a:r>
          </a:p>
          <a:p>
            <a:r>
              <a:rPr lang="en-US" sz="2000" dirty="0"/>
              <a:t>The extension and improvements to compensation and heavy maintenance lines do not take effect unless the members ratify the proposed extension </a:t>
            </a:r>
          </a:p>
          <a:p>
            <a:r>
              <a:rPr lang="en-US" sz="2000" dirty="0"/>
              <a:t>The IBT will return to negotiations for language and economic negotiations in January of 2024</a:t>
            </a:r>
          </a:p>
          <a:p>
            <a:r>
              <a:rPr lang="en-US" sz="2000" dirty="0"/>
              <a:t>Your rank-and-file negotiations committee will continue to work on proposals to improve multiple Articles of the contract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72279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1E7530-396C-45F0-92F4-A885648D16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691BA9-7D6F-B365-5579-5CE0E73484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51"/>
          <a:stretch/>
        </p:blipFill>
        <p:spPr>
          <a:xfrm>
            <a:off x="603671" y="-1"/>
            <a:ext cx="11588329" cy="685799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16481C-0A49-4796-812B-0D64F063B7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419898" cy="68580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B8BA09-6260-EF5B-B3F4-D0FD5C487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49" y="721805"/>
            <a:ext cx="3874686" cy="2147520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chemeClr val="bg1"/>
                </a:solidFill>
              </a:rPr>
              <a:t>Significant Economic Improvements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1DE8B58-F373-409E-A253-4380A6609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1188720" y="73152"/>
            <a:chExt cx="1178966" cy="232963"/>
          </a:xfrm>
        </p:grpSpPr>
        <p:sp>
          <p:nvSpPr>
            <p:cNvPr id="16" name="Rectangle 64">
              <a:extLst>
                <a:ext uri="{FF2B5EF4-FFF2-40B4-BE49-F238E27FC236}">
                  <a16:creationId xmlns:a16="http://schemas.microsoft.com/office/drawing/2014/main" id="{F5ACE265-D22D-48CC-99DE-EB81AE922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8541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6">
              <a:extLst>
                <a:ext uri="{FF2B5EF4-FFF2-40B4-BE49-F238E27FC236}">
                  <a16:creationId xmlns:a16="http://schemas.microsoft.com/office/drawing/2014/main" id="{6FE80EEA-F4ED-4436-8861-0BEAAEFE76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8541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4">
              <a:extLst>
                <a:ext uri="{FF2B5EF4-FFF2-40B4-BE49-F238E27FC236}">
                  <a16:creationId xmlns:a16="http://schemas.microsoft.com/office/drawing/2014/main" id="{C3642BC8-86E8-47D0-8846-3E4D49E4B4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3586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6">
              <a:extLst>
                <a:ext uri="{FF2B5EF4-FFF2-40B4-BE49-F238E27FC236}">
                  <a16:creationId xmlns:a16="http://schemas.microsoft.com/office/drawing/2014/main" id="{82D35214-3634-4180-BF0E-45B6145161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3586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4">
              <a:extLst>
                <a:ext uri="{FF2B5EF4-FFF2-40B4-BE49-F238E27FC236}">
                  <a16:creationId xmlns:a16="http://schemas.microsoft.com/office/drawing/2014/main" id="{15BE89E6-3D1C-42B5-A950-E72889F8BB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38631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6">
              <a:extLst>
                <a:ext uri="{FF2B5EF4-FFF2-40B4-BE49-F238E27FC236}">
                  <a16:creationId xmlns:a16="http://schemas.microsoft.com/office/drawing/2014/main" id="{473771CC-5097-4E08-9606-24B0BC9A0D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38631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4">
              <a:extLst>
                <a:ext uri="{FF2B5EF4-FFF2-40B4-BE49-F238E27FC236}">
                  <a16:creationId xmlns:a16="http://schemas.microsoft.com/office/drawing/2014/main" id="{BE872634-00DA-47BD-880D-5C05FFADC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3675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6">
              <a:extLst>
                <a:ext uri="{FF2B5EF4-FFF2-40B4-BE49-F238E27FC236}">
                  <a16:creationId xmlns:a16="http://schemas.microsoft.com/office/drawing/2014/main" id="{4F151F5C-DE9B-460E-BC51-471F4A8A5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3675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34557B8A-4D2F-4D0D-B746-59EA85318C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8720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id="{C764CD8E-E409-4E9B-8E87-746DDE36D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8720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id="{8E27A01D-2F01-4286-9453-3FBF6E848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3318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id="{460487A5-12EB-422E-9588-8FF06FAF73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3318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7D522D20-C9F7-4B34-9066-4B43ADAABD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88363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97B04F2C-295B-447A-8941-0AD4F55516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88363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17D7FF91-B366-4534-B9B4-5710926EE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3408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B5B8116C-ADD9-4826-9C37-270377E8FF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3408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2D01D96-8DB8-40BF-83AC-4CA49EC263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8452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44B584CD-5E60-4B15-847C-B30D15DA1A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8452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CF2BB7DC-B968-4F0B-9748-BF0E6E297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13497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CF12C159-3F09-4861-9450-ECD5DB310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13497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6088B-A2F3-9E40-5FB7-15A7684A7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649" y="2942323"/>
            <a:ext cx="3874685" cy="3624015"/>
          </a:xfrm>
        </p:spPr>
        <p:txBody>
          <a:bodyPr anchor="ctr">
            <a:norm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On January 1, 2023, 8% increases to basic hourly pay rates (12% increase to Step 1 on the Technician scale)</a:t>
            </a:r>
          </a:p>
          <a:p>
            <a:r>
              <a:rPr lang="en-US" sz="1600" dirty="0">
                <a:solidFill>
                  <a:schemeClr val="bg1"/>
                </a:solidFill>
              </a:rPr>
              <a:t>License premium increases from $5.25 to $8.50</a:t>
            </a:r>
          </a:p>
          <a:p>
            <a:r>
              <a:rPr lang="en-US" sz="1600" dirty="0">
                <a:solidFill>
                  <a:schemeClr val="bg1"/>
                </a:solidFill>
              </a:rPr>
              <a:t>Machinist premium increases from $5.25 to $8.50</a:t>
            </a:r>
          </a:p>
          <a:p>
            <a:r>
              <a:rPr lang="en-US" sz="1600" dirty="0">
                <a:solidFill>
                  <a:schemeClr val="bg1"/>
                </a:solidFill>
              </a:rPr>
              <a:t>FCC license premium increases from $4.00 to $6.00</a:t>
            </a:r>
          </a:p>
          <a:p>
            <a:r>
              <a:rPr lang="en-US" sz="1600" dirty="0">
                <a:solidFill>
                  <a:schemeClr val="bg1"/>
                </a:solidFill>
              </a:rPr>
              <a:t>An additional 3% increase to basic hourly pay rates in all scales on January 1, 2024</a:t>
            </a:r>
          </a:p>
          <a:p>
            <a:r>
              <a:rPr lang="en-US" sz="1600" dirty="0">
                <a:solidFill>
                  <a:schemeClr val="bg1"/>
                </a:solidFill>
              </a:rPr>
              <a:t>LOA #29  reset  resume on December 5, 2024</a:t>
            </a:r>
          </a:p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817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5E6CFF1-2F42-4E10-9A97-F116F46F5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33A93C-D84E-AD8E-8E68-5C8060B4116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F8DBA4-271C-6CCF-0580-76F17269B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065862"/>
            <a:ext cx="3313164" cy="4726276"/>
          </a:xfrm>
        </p:spPr>
        <p:txBody>
          <a:bodyPr>
            <a:normAutofit/>
          </a:bodyPr>
          <a:lstStyle/>
          <a:p>
            <a:pPr algn="r"/>
            <a:r>
              <a:rPr lang="en-US" sz="4000" b="1">
                <a:solidFill>
                  <a:srgbClr val="FFFFFF"/>
                </a:solidFill>
              </a:rPr>
              <a:t>Improved Job Security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7182200-4859-4C8D-BCBB-55B245C28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372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45381-2040-A616-EBD6-544A367E3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5379" y="1065862"/>
            <a:ext cx="5744685" cy="4726276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rgbClr val="FFFFFF"/>
                </a:solidFill>
              </a:rPr>
              <a:t>LOA #3 amended to guarantee a minimum of 2 heavy check maintenance lines instead of the current 1 line </a:t>
            </a:r>
          </a:p>
          <a:p>
            <a:pPr marL="0" indent="0">
              <a:buNone/>
            </a:pPr>
            <a:endParaRPr lang="en-US" sz="2000" dirty="0">
              <a:solidFill>
                <a:srgbClr val="FFFFFF"/>
              </a:solidFill>
            </a:endParaRPr>
          </a:p>
          <a:p>
            <a:r>
              <a:rPr lang="en-US" sz="2000" dirty="0">
                <a:solidFill>
                  <a:srgbClr val="FFFFFF"/>
                </a:solidFill>
              </a:rPr>
              <a:t>Section 1.B.11 amended to require the Company to maintain at least 6 heavy maintenance lines before it can perform narrow body heavy maintenance at locations outside the United States </a:t>
            </a:r>
          </a:p>
        </p:txBody>
      </p:sp>
    </p:spTree>
    <p:extLst>
      <p:ext uri="{BB962C8B-B14F-4D97-AF65-F5344CB8AC3E}">
        <p14:creationId xmlns:p14="http://schemas.microsoft.com/office/powerpoint/2010/main" val="38849235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ackground pattern&#10;&#10;Description automatically generated">
            <a:extLst>
              <a:ext uri="{FF2B5EF4-FFF2-40B4-BE49-F238E27FC236}">
                <a16:creationId xmlns:a16="http://schemas.microsoft.com/office/drawing/2014/main" id="{D221DDB3-744C-2DF1-17F8-C98D29F124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688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02F2D-D7A2-EB76-AE3A-05F97C876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610" y="365125"/>
            <a:ext cx="3822189" cy="1063625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SUMMARY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079BC-A250-FC4C-475F-76422B39B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1610" y="1696720"/>
            <a:ext cx="3822189" cy="4480243"/>
          </a:xfrm>
        </p:spPr>
        <p:txBody>
          <a:bodyPr>
            <a:noAutofit/>
          </a:bodyPr>
          <a:lstStyle/>
          <a:p>
            <a:r>
              <a:rPr lang="en-US" sz="1800" dirty="0"/>
              <a:t>2-year extension with negotiations to begin in January 2024</a:t>
            </a:r>
          </a:p>
          <a:p>
            <a:r>
              <a:rPr lang="en-US" sz="1800" dirty="0"/>
              <a:t>Negotiating Committee continues to write proposals to address issues important to the membership</a:t>
            </a:r>
          </a:p>
          <a:p>
            <a:r>
              <a:rPr lang="en-US" sz="1800" dirty="0"/>
              <a:t>Immediate, significant compensation increases </a:t>
            </a:r>
          </a:p>
          <a:p>
            <a:r>
              <a:rPr lang="en-US" sz="1800" dirty="0"/>
              <a:t>Stronger job security by improved minimum heavy maintenance line language </a:t>
            </a:r>
          </a:p>
          <a:p>
            <a:r>
              <a:rPr lang="en-US" sz="1800" dirty="0"/>
              <a:t>Subject to membership ratification </a:t>
            </a:r>
          </a:p>
          <a:p>
            <a:r>
              <a:rPr lang="en-US" sz="1800" dirty="0"/>
              <a:t>We return to the table in January 2024 with more money, more job security and in a stronger position to bargain for </a:t>
            </a:r>
            <a:r>
              <a:rPr lang="en-US" sz="1800" b="1" dirty="0"/>
              <a:t>MORE</a:t>
            </a:r>
            <a:r>
              <a:rPr lang="en-US" sz="1800" dirty="0"/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2706440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DEFD313B9A274E82D98806F48FCA55" ma:contentTypeVersion="16" ma:contentTypeDescription="Create a new document." ma:contentTypeScope="" ma:versionID="d630ff8221f33d22c5fd3559969b4cde">
  <xsd:schema xmlns:xsd="http://www.w3.org/2001/XMLSchema" xmlns:xs="http://www.w3.org/2001/XMLSchema" xmlns:p="http://schemas.microsoft.com/office/2006/metadata/properties" xmlns:ns2="217ecbb7-8cef-4f85-b0ab-c9874ee6f32e" xmlns:ns3="00df3505-de2d-474b-a55c-60f0b05ba215" targetNamespace="http://schemas.microsoft.com/office/2006/metadata/properties" ma:root="true" ma:fieldsID="88dbb0cc2bebf80f3f544336791355e7" ns2:_="" ns3:_="">
    <xsd:import namespace="217ecbb7-8cef-4f85-b0ab-c9874ee6f32e"/>
    <xsd:import namespace="00df3505-de2d-474b-a55c-60f0b05ba2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7ecbb7-8cef-4f85-b0ab-c9874ee6f3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e7aa6ef-a2e1-496c-b3bc-fb9fc009a3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df3505-de2d-474b-a55c-60f0b05ba215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6049a4b-a1d3-4aea-865a-ca754a44abae}" ma:internalName="TaxCatchAll" ma:showField="CatchAllData" ma:web="00df3505-de2d-474b-a55c-60f0b05ba2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17ecbb7-8cef-4f85-b0ab-c9874ee6f32e">
      <Terms xmlns="http://schemas.microsoft.com/office/infopath/2007/PartnerControls"/>
    </lcf76f155ced4ddcb4097134ff3c332f>
    <TaxCatchAll xmlns="00df3505-de2d-474b-a55c-60f0b05ba215" xsi:nil="true"/>
  </documentManagement>
</p:properties>
</file>

<file path=customXml/itemProps1.xml><?xml version="1.0" encoding="utf-8"?>
<ds:datastoreItem xmlns:ds="http://schemas.openxmlformats.org/officeDocument/2006/customXml" ds:itemID="{D0A2CCC3-FD2E-4928-898A-12FC6FEA0C28}"/>
</file>

<file path=customXml/itemProps2.xml><?xml version="1.0" encoding="utf-8"?>
<ds:datastoreItem xmlns:ds="http://schemas.openxmlformats.org/officeDocument/2006/customXml" ds:itemID="{E7A649A3-DD4C-43DC-953A-F79343F9CE22}"/>
</file>

<file path=customXml/itemProps3.xml><?xml version="1.0" encoding="utf-8"?>
<ds:datastoreItem xmlns:ds="http://schemas.openxmlformats.org/officeDocument/2006/customXml" ds:itemID="{47859B98-D420-4B3E-91A1-79C579CE3D01}"/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284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United Airlines – IBT  2016-2022 Contract </vt:lpstr>
      <vt:lpstr>Extension </vt:lpstr>
      <vt:lpstr>Significant Economic Improvements</vt:lpstr>
      <vt:lpstr>Improved Job Security </vt:lpstr>
      <vt:lpstr>SUMMARY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Airlines – IBT  2016-2022 Contract </dc:title>
  <dc:creator>Jon Wentz</dc:creator>
  <cp:lastModifiedBy>Jon Wentz</cp:lastModifiedBy>
  <cp:revision>1</cp:revision>
  <dcterms:created xsi:type="dcterms:W3CDTF">2022-12-14T23:03:40Z</dcterms:created>
  <dcterms:modified xsi:type="dcterms:W3CDTF">2022-12-15T00:02:41Z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0x010100C9DEFD313B9A274E82D98806F48FCA55</vt:lpwstr>
  </property>
</Properties>
</file>